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3"/>
  </p:notesMasterIdLst>
  <p:sldIdLst>
    <p:sldId id="258" r:id="rId2"/>
    <p:sldId id="257" r:id="rId3"/>
    <p:sldId id="259" r:id="rId4"/>
    <p:sldId id="262" r:id="rId5"/>
    <p:sldId id="261" r:id="rId6"/>
    <p:sldId id="263" r:id="rId7"/>
    <p:sldId id="264" r:id="rId8"/>
    <p:sldId id="27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3" r:id="rId25"/>
    <p:sldId id="282" r:id="rId26"/>
    <p:sldId id="284" r:id="rId27"/>
    <p:sldId id="285" r:id="rId28"/>
    <p:sldId id="286" r:id="rId29"/>
    <p:sldId id="287" r:id="rId30"/>
    <p:sldId id="288" r:id="rId31"/>
    <p:sldId id="289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BB2E1AB-C795-4085-B501-9A26658F0285}">
          <p14:sldIdLst>
            <p14:sldId id="258"/>
            <p14:sldId id="257"/>
            <p14:sldId id="259"/>
            <p14:sldId id="262"/>
            <p14:sldId id="261"/>
            <p14:sldId id="263"/>
            <p14:sldId id="264"/>
            <p14:sldId id="273"/>
            <p14:sldId id="265"/>
            <p14:sldId id="267"/>
            <p14:sldId id="268"/>
            <p14:sldId id="269"/>
            <p14:sldId id="270"/>
            <p14:sldId id="271"/>
            <p14:sldId id="272"/>
            <p14:sldId id="278"/>
            <p14:sldId id="274"/>
            <p14:sldId id="275"/>
            <p14:sldId id="276"/>
            <p14:sldId id="277"/>
            <p14:sldId id="279"/>
            <p14:sldId id="280"/>
            <p14:sldId id="281"/>
            <p14:sldId id="283"/>
            <p14:sldId id="282"/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35" autoAdjust="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F3E9C-8B84-4A8E-814D-3FAD6DD4C8F6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C11C6-1010-49A1-BBBC-A3CAECC19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6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11C6-1010-49A1-BBBC-A3CAECC19D29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8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11C6-1010-49A1-BBBC-A3CAECC19D29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78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FFFAA-FF29-4C2A-ACC3-363CEF47B102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01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DBC4-39F3-4BF6-8118-0F17A0BDBCE9}" type="datetime1">
              <a:rPr lang="ru-RU" smtClean="0"/>
              <a:t>23.09.2022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8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C083D-0180-4C7E-A438-09E681F85620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46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943C-AAB6-4610-ABD8-102970FB63AF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924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AB4C-507A-4F2A-B4F3-353D392021F9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58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E226-DC2E-4779-8415-7C12C99EBE83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59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B303-D67C-44ED-873D-702761DDE79C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29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26D7-23D3-408B-96F4-2FA08A64193A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63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7941-4DAE-4615-A0FE-1F108295561A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91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E1B5-139F-4C56-A8C5-AD9F2F4ED9C4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2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F50F-7B5B-40EA-BD87-A99EE000A2A8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3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710C-CB3E-469D-8146-6B765C504459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15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60DC-A340-437F-AA0D-F4BD900AD132}" type="datetime1">
              <a:rPr lang="ru-RU" smtClean="0"/>
              <a:t>23.09.2022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2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C668-268A-4BF1-B8A2-3310FF7A15BD}" type="datetime1">
              <a:rPr lang="ru-RU" smtClean="0"/>
              <a:t>23.09.2022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51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C141-A637-4A33-8F92-0E5F1119D7F9}" type="datetime1">
              <a:rPr lang="ru-RU" smtClean="0"/>
              <a:t>23.09.2022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4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6C95-3C05-4EE6-ABF3-F3CCA08FF09A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9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630E-CC07-471F-847F-BC87A92B8A63}" type="datetime1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59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02E613-2818-4C1F-81D2-395552B4DABE}" type="datetime1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F49595-2D55-44DC-A3F7-FA7F21492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98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97C69D1B8A4E27F2F4D4270E2A27EB31CFEDDA186E94D8F07F2606FC0C477BCF11A929986B0208F1DE308258BA62CED8C68B812245Ay3J0L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6726" y="2590800"/>
            <a:ext cx="10848974" cy="382905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межбюджетных трансфертов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бюджета Гатчинского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иных межбюджетных трансфертов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638175"/>
            <a:ext cx="10879137" cy="8096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предоставления иных МБТ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1219200" y="1390650"/>
            <a:ext cx="4741985" cy="2337288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организацию и проведение мероприятий районного значения в сфере физической культуры и массового спорта</a:t>
            </a: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6191250" y="1390649"/>
            <a:ext cx="4695825" cy="2337289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мероприятий, направленных на укрепление межнационального и межконфессионального согласия, поддержку и развитие культуры народов Российской Федерации</a:t>
            </a:r>
          </a:p>
        </p:txBody>
      </p:sp>
      <p:sp useBgFill="1">
        <p:nvSpPr>
          <p:cNvPr id="8" name="Текст 4"/>
          <p:cNvSpPr txBox="1">
            <a:spLocks/>
          </p:cNvSpPr>
          <p:nvPr/>
        </p:nvSpPr>
        <p:spPr>
          <a:xfrm>
            <a:off x="1219200" y="3815861"/>
            <a:ext cx="9677400" cy="2428875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Плана Мероприятий;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муниципальных учреждений находящихся в собственности муниципальных образований, в которых планируется проведение мероприятий Плана мероприятий: приобретение оборудования и инвентаря, текущий ремонт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2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иных межбюджетных трансфертов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638175"/>
            <a:ext cx="10879137" cy="8096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предоставления иных МБТ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1219200" y="2559293"/>
            <a:ext cx="4684835" cy="3867884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подготовку и проведение мероприятий, посвященных дню образования Гатчинского муниципального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праздничных мероприятий, посвященных Дню образования Гатчинского муниципального района;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и текущий ремонт автомобильных дорог местного значения;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и озеленение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ремонт зданий муниципальных учреждений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кровель и(или)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отмосток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цоколей, фасадов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зданий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6200775" y="2559293"/>
            <a:ext cx="4695825" cy="3867884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подготовку и проведение прочих мероприятий Плана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мероприятий: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Плана Мероприятий;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муниципальных учреждений культуры находящихся в собственности муниципальных образований, в которых планируется проведение мероприятий Плана мероприятий: приобретение оборудования и инвентаря, текущий ремонт</a:t>
            </a:r>
            <a:endParaRPr lang="ru-RU" sz="1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8" name="Текст 4"/>
          <p:cNvSpPr txBox="1">
            <a:spLocks/>
          </p:cNvSpPr>
          <p:nvPr/>
        </p:nvSpPr>
        <p:spPr>
          <a:xfrm>
            <a:off x="1219200" y="1310054"/>
            <a:ext cx="9677400" cy="826478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организацию и проведение культурных и событийных мероприятий районного значения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638175"/>
            <a:ext cx="10879137" cy="809625"/>
          </a:xfrm>
        </p:spPr>
        <p:txBody>
          <a:bodyPr>
            <a:normAutofit/>
          </a:bodyPr>
          <a:lstStyle/>
          <a:p>
            <a:pPr algn="ctr"/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иных МБТ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1219200" y="1390650"/>
            <a:ext cx="4741985" cy="1985596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организацию и проведение мероприятий районного значения в сфере физической культуры и массового спорта</a:t>
            </a: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6191250" y="1390649"/>
            <a:ext cx="4684835" cy="1985597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мероприятий, направленных на укрепление межнационального и межконфессионального согласия, поддержку и развитие культуры народов Российской Федерации</a:t>
            </a:r>
          </a:p>
        </p:txBody>
      </p:sp>
      <p:sp useBgFill="1">
        <p:nvSpPr>
          <p:cNvPr id="8" name="Текст 4"/>
          <p:cNvSpPr txBox="1">
            <a:spLocks/>
          </p:cNvSpPr>
          <p:nvPr/>
        </p:nvSpPr>
        <p:spPr>
          <a:xfrm>
            <a:off x="1219200" y="3481755"/>
            <a:ext cx="9677400" cy="2936630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муниципального правового акта Гатчинского муниципального района, устанавливающего право муниципального образования на проведение мероприятий;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межбюджетных трансфертов (далее – соглашение) (за исключением муниципального образования «Город Гатчина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согласованного с Ответственным подразделением технического задания на организацию и проведение мероприятий в случаях, если для организации и проведения мероприятий необходимо заключение муниципальных контрактов (договоров) на оказание услуг, выполнение работ, поставку товаров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570" y="165170"/>
            <a:ext cx="867536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иных межбюджетных трансфертов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485777"/>
            <a:ext cx="10879137" cy="5509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иных МБТ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228599" y="3904755"/>
            <a:ext cx="5547945" cy="2821359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муниципального правового акта муниципального образования об утверждении перечня мероприятий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согласованного с Ответственным подразделением;</a:t>
            </a:r>
          </a:p>
          <a:p>
            <a:pPr algn="just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заключенных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сентябр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текущего финансового года муниципальных 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поставку товаров, выполнение работ, оказание услуг, связанных с подготовкой и проведением 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мероприятий;</a:t>
            </a:r>
            <a:endParaRPr lang="ru-RU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исполнения мероприятий, завершения работ, поставки товаров, оказания услуг по заключенным контрактам должен быть установлен не позднее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сентября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текущего финансового года</a:t>
            </a: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6132572" y="3904755"/>
            <a:ext cx="5710666" cy="2821358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согласованного с Ответственным подразделением технического задания на организацию и проведение мероприятий в случаях, если для организации и проведения мероприятий необходимо заключение муниципальных контрактов (договоров) на оказание услуг, выполнение работ, поставку товаров</a:t>
            </a:r>
          </a:p>
        </p:txBody>
      </p:sp>
      <p:sp useBgFill="1">
        <p:nvSpPr>
          <p:cNvPr id="8" name="Текст 4"/>
          <p:cNvSpPr txBox="1">
            <a:spLocks/>
          </p:cNvSpPr>
          <p:nvPr/>
        </p:nvSpPr>
        <p:spPr>
          <a:xfrm>
            <a:off x="1219200" y="931985"/>
            <a:ext cx="9677400" cy="805961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организацию и проведение культурных и событийных мероприятий районного значения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1" name="Текст 4"/>
          <p:cNvSpPr txBox="1">
            <a:spLocks/>
          </p:cNvSpPr>
          <p:nvPr/>
        </p:nvSpPr>
        <p:spPr>
          <a:xfrm>
            <a:off x="6123780" y="1836978"/>
            <a:ext cx="5719458" cy="716575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подготовку и проведение прочих мероприятий Плана мероприятий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2" name="Текст 4"/>
          <p:cNvSpPr txBox="1">
            <a:spLocks/>
          </p:cNvSpPr>
          <p:nvPr/>
        </p:nvSpPr>
        <p:spPr>
          <a:xfrm>
            <a:off x="228600" y="1836978"/>
            <a:ext cx="5547945" cy="716575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подготовку и проведение мероприятий, посвященных дню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ГМР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3" name="Текст 4"/>
          <p:cNvSpPr txBox="1">
            <a:spLocks/>
          </p:cNvSpPr>
          <p:nvPr/>
        </p:nvSpPr>
        <p:spPr>
          <a:xfrm>
            <a:off x="228600" y="2538164"/>
            <a:ext cx="11614637" cy="1366592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муниципального правового акта Гатчинского муниципального района, устанавливающего право муниципального образования на проведение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заключенного соглашения о предоставлении межбюджетных трансфертов (далее – соглашение) (за исключением муниципального образования «Город Гатчина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иных межбюджетных трансфертов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638175"/>
            <a:ext cx="10879137" cy="8096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перечисления средств иного МБТ бюджету муниципального образования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365738" cy="1059717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00199"/>
            <a:ext cx="121253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заявка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имя председателя Комитета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 на предоставление иных межбюджетных трансфертов за подписью руководителя Ответственного подразделения;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копии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заключенных контрактов на поставку товаров, выполнение работ, оказание услуг, связанных с подготовкой и проведением мероприятий;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копии муниципального правового акта об утверждении перечня мероприятий, источником финансового обеспечения расходов по которым являются иные межбюджетные трансферты (при предоставлении межбюджетного трансферта на подготовку и проведение мероприятий, посвященных дню образования Гатчинского муниципального района);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копии муниципального правового акта Гатчинского муниципального района, устанавливающего право муниципального образования на проведение мероприятий;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копии согласованного с ответственным подразделением технического задания на организацию и проведение мероприятий в случаях, если для организации и проведения мероприятий необходимо заключение муниципальных контрактов (договоров) на оказание услуг, выполнение работ, поставку товаров (при предоставлении межбюджетного трансферта на подготовку и проведение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Плана мероприятий);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иные документы, установленные соглашением.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иных межбюджетных трансфертов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485777"/>
            <a:ext cx="10879137" cy="63884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перечисления средств иного МБТ бюджету МО «Город Гатчина»</a:t>
            </a:r>
            <a:endParaRPr lang="ru-RU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365738" cy="1059717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19249"/>
            <a:ext cx="121253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buFont typeface="+mj-lt"/>
              <a:buAutoNum type="arabicPeriod"/>
              <a:tabLst>
                <a:tab pos="810260" algn="l"/>
              </a:tabLs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НАЧАЛА ПРОВЕДЕНИЯ МЕРОПРИЯТИЯ </a:t>
            </a:r>
          </a:p>
          <a:p>
            <a:pPr marL="0" lvl="1" algn="just">
              <a:tabLst>
                <a:tab pos="810260" algn="l"/>
              </a:tabLs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проведении мероприятия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подготовленного Ответственным подразделением и содержащее следующую информацию: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предоставления межбюджетного трансферта;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межбюджетного трансферта;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мероприятий, на организацию и проведение которых в соответствии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планом мероприятий выделяются межбюджетные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трансферты;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(период времени) в который должно быть организовано и проведено мероприятие в соответствии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планом мероприятий</a:t>
            </a: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ЗАКЛЮЧЕНИЯ КОНТРАКТОВ (ДОГОВОРОВ)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перечислении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межбюджетного трансферта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подготовленного на основании заключенных контрактов на поставку товаров, выполнение работ, оказание услуг, связанных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подготовкой и проведением мероприятий,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Ответственным подразделением, с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представления отчетов о расходах бюджета муниципального образования «Город Гатчина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5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0" y="133350"/>
            <a:ext cx="11044727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иных межбюджетных трансфертов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485777"/>
            <a:ext cx="10879137" cy="63884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endParaRPr lang="ru-RU" sz="7200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365738" cy="1059717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5512" y="1619249"/>
            <a:ext cx="95459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tabLst>
                <a:tab pos="810260" algn="l"/>
              </a:tabLst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иных межбюджетных трансфертов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разрезе муниципальных образований утверждается решением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Гатчинского муниципального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о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Гатчинского муниципального района</a:t>
            </a:r>
            <a:endParaRPr lang="ru-R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6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727588"/>
            <a:ext cx="10879138" cy="9733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(2 уровень)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818968"/>
            <a:ext cx="10879137" cy="47532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совета депутатов Гатчинского муниципального района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предоставления субсидии из бюджета Гатчинского муниципального района бюджетам городских и сельских поселений Гатчинского муниципального района на поддержку содействия трудовой адаптации и занятости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(от 23.09.2022 № 239)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предоставления субсидии из бюджета Гатчинского муниципального района бюджетам городских и сельских поселений Гатчинского муниципального района на инвестиционные проекты, реализуемые на территории Гатчинского муниципального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(от 23.09.2022 № 238)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4211" y="285135"/>
            <a:ext cx="107310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94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(3 уровень)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1333500"/>
            <a:ext cx="11360304" cy="523875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администрации Гатчинского муниципального района: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Методики формирования рейтинга перспективных инвестиционных проектов, планируемых к реализации на территории Гатчинского муниципального района, за счет средств субсидии из бюджета Гатчинского муниципального района бюджетам городских и сельских поселений Гатчинского муниципального района на инвестиционные проекты, реализуемые на территории Гатчинского муниципального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(проект)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конкурсной комиссии для проведения отбора муниципальных образований Гатчинского муниципального района для предоставления субсидии из бюджета Гатчинского муниципального района бюджетам городских и сельских поселений Гатчинского муниципального района на инвестиционные проекты, реализуемые на территории Гатчинского муниципального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(проект)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комитета финансов Гатчинского муниципального района: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типовой формы соглашения о предоставлении субсидии из бюджета Гатчинского муниципального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(проект)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9426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поддержку содействия трудовой адаптации и занятости молодежи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1445342"/>
            <a:ext cx="11360304" cy="51269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работы трудовых отрядов (бригад) в рамках реализации проекта «Молодежный трудовой отряд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количество вовлеченных подростков и молодежи в реализацию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наличие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 муниципального образования, утверждающих перечень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наличие в бюджете муниципального образования бюджетных ассигнований на исполнение расходных обязательств муниципального образования, в целях софинансирования которых предоставляется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субсидия,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обязательство муниципального образования по установлению оплаты труда несовершеннолетних в размере не ниже размера минимальной заработной платы, установленной в Ленинградской области;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обязательство муниципального образования по заключению договоров о совместной деятельности по организации временного трудоустройства несовершеннолетних граждан, заключенных между администрацией муниципального образования (муниципальным учреждением соответствующего муниципального образования) и ГКУ «Центр занятости населения Ленинградской области»;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заключение соглашения о предоставлении субсидии в соответствии с типовой формой, утвержденной комитетом финансов (за исключением муниципального образования «Город Гатчина»).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5429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(1 уровень)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676275"/>
            <a:ext cx="10879137" cy="5318125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Бюджетный кодекс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органам государственной власти субъектов Российской Федерации и органам местного самоуправления в сфере межбюджетных отношений на региональном и муниципальном уровнях (в связи с изменениями бюджетного законодательства в 2020 - 2021 годах) (утв. Минфином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России)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рекомендации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предоставлению «горизонтальных» субсидий на муниципальном уровне (утв. Минфином России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Гатчинского муниципального района от 16.06.2022 № 229 «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9426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поддержку содействия трудовой адаптации и занятости молодежи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1445342"/>
            <a:ext cx="2452278" cy="51127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отбора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1169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0967" y="1818752"/>
            <a:ext cx="2778207" cy="318586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gradFill flip="none" rotWithShape="1">
              <a:gsLst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324870" y="1818752"/>
            <a:ext cx="2703006" cy="318586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gradFill flip="none" rotWithShape="1">
              <a:gsLst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КФКСиМП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ГМР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625213" y="1868128"/>
            <a:ext cx="7187381" cy="639098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02193" y="2322288"/>
            <a:ext cx="6853084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Заявка;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бюджета или гарантийное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о финансировании мероприятий из бюджета муниципального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муниципальной программы;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письмо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обязательство) о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заключении договоров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ГКУ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занятости населения Ленинградской области»;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акта муниципального образования об установлении размеров оплаты труда несовершеннолетних или гарантийного письма (обязательство) муниципального образования об установлении оплаты труда в размере не ниже размера минимальной заработной платы, установленной в Ленинградской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2962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4619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1075174"/>
            <a:ext cx="11360304" cy="5497076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создание, капитальный ремонт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общественной инфраструктуры муниципальных образований, предназначенных для обеспечения жизнедеятельности населения в населенных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пунктах:</a:t>
            </a:r>
          </a:p>
          <a:p>
            <a:pPr algn="just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общественной инфраструктуры:</a:t>
            </a: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капитального строительства, находящийся в собственности муниципального образования, используемый для размещения муниципальных учреждений, в отношении которого планируется выполнение работ по строительству (реконструкции), капитальному ремонту, включая   проектирование;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транспортной инфраструктуры муниципальных образований (автомобильная дорога (улица), участок автомобильной дороги (улицы), в том числе искусственные сооружения на них, пешеходные мостовые переходы, в отношении которых планируется выполнение работ по строительству (реконструкции), капитальному ремонту, включая проектирование;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жилое помещение, приобретаемое при переселении граждан из аварийного жилищного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</a:t>
            </a: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4619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872014"/>
            <a:ext cx="11360304" cy="57002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  <a:p>
            <a:pPr algn="just"/>
            <a:r>
              <a:rPr lang="ru-RU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 </a:t>
            </a:r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эксплуатацию объекта общественной инфраструктуры (при предоставлении субсидии на строительство или приобретение объекта общественной инфраструктуры) (км/</a:t>
            </a:r>
            <a:r>
              <a:rPr lang="ru-RU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пог.м</a:t>
            </a:r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ед.);</a:t>
            </a:r>
            <a:endParaRPr lang="ru-RU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проектная документация (при предоставлении субсидии на разработку проектной документации) (ед.);</a:t>
            </a:r>
            <a:endParaRPr lang="ru-RU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работ по приведению технического состояния объекта общественной инфраструктуры в соответствии с нормативными требованиями безопасности, санитарными и противопожарными нормами посредством капитального ремонта (при предоставлении субсидии на капитальный ремонт) (км/</a:t>
            </a:r>
            <a:r>
              <a:rPr lang="ru-RU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пог.м</a:t>
            </a:r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%);</a:t>
            </a:r>
            <a:endParaRPr lang="ru-RU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жилых помещений (</a:t>
            </a:r>
            <a:r>
              <a:rPr lang="ru-RU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показатели результативности, установленные соглашением о предоставлении </a:t>
            </a:r>
            <a:r>
              <a:rPr lang="ru-RU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endParaRPr lang="ru-RU" sz="2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0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4619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872014"/>
            <a:ext cx="11360304" cy="57002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 муниципального образования, утверждающих перечень мероприятий, в целях софинансирования которых предоставляется субсидия;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бюджете муниципального образования бюджетных ассигнований на исполнение расходных обязательств муниципального образования, в целях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 которых предоставляется субсидия, в размере не менее 1% расходного обязательства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размер планируемой к предоставлению из бюджета Гатчинского муниципального района субсидии;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являются источником финансового обеспечения софинансирования субсидий, предоставляемых из областного и федерального бюджетов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в соответствии с типовой формой, утвержденной комитетом финансов (за исключением муниципального образования «Город Гатчина»).</a:t>
            </a:r>
          </a:p>
          <a:p>
            <a:pPr algn="just"/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4541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5" y="1175658"/>
            <a:ext cx="3211091" cy="4155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отбора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1169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969477" y="4754597"/>
            <a:ext cx="2085246" cy="250021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58592" y="4847459"/>
            <a:ext cx="92806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97708" y="3513434"/>
            <a:ext cx="4129685" cy="9283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рейтинг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перспективных инвестиционных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0967" y="1818752"/>
            <a:ext cx="2778207" cy="318586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gradFill flip="none" rotWithShape="1">
              <a:gsLst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874900" y="462547"/>
            <a:ext cx="2818536" cy="318586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gradFill flip="none" rotWithShape="1">
              <a:gsLst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комиссия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290268" y="2973644"/>
            <a:ext cx="2924220" cy="236901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964212" y="2627913"/>
            <a:ext cx="2818536" cy="318586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gradFill flip="none" rotWithShape="1">
              <a:gsLst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Ответственное структурное подразделение (Комитет финансов ГМР)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4619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964642"/>
            <a:ext cx="11360304" cy="5365820"/>
          </a:xfrm>
        </p:spPr>
        <p:txBody>
          <a:bodyPr>
            <a:normAutofit/>
          </a:bodyPr>
          <a:lstStyle/>
          <a:p>
            <a:pPr algn="just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Рейтинги объектов:</a:t>
            </a:r>
          </a:p>
          <a:p>
            <a:pPr lvl="0"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перспективных объектов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перспективных объектов капитального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перспективных объектов, планируемых к приобретению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2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3798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964642"/>
            <a:ext cx="11360304" cy="57175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критерии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применяемых при формировании рейтинга перспективных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положительного заключения государственной экспертизы на проектно-сметную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документацию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предписаний контрольно-надзорных органов и (или) судебных решений в отношении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оформленных поручений (решений) Президента Российской Федерации и(или) Правительства Российской Федерации, и(или) Губернатора Ленинградской области, и(или) Правительства Ленинградской области, главы администрации Гатчинского муниципального района в отношении реализации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аналогичного объекта на территории муниципального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потребителей, относящихся к категории «население» (тыс. чел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оформленного земельного участка для проектирования и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ввода объекта на показатели рейтингов оценки деятельности органов местного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достижения планируемых результатов реализации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внебюджетных источников финансирования проекта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3798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783771"/>
            <a:ext cx="11360304" cy="589838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критерии показателей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применяемых при формировании рейтинга перспективных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капитального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заключения государственной экспертизы на проектно-сметную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документацию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предписаний контрольно-надзорных органов и (или) судебных решений в отношении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оформленных поручений (решений) Президента Российской Федерации и(или) Правительства Российской Федерации, и(или) Губернатора Ленинградской области, и(или) Правительства Ленинградской области, главы администрации Гатчинского муниципального района в отношении реализации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объектов социальной сферы, которые непосредственно связаны с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потребителей, относящихся к категории «население» (тыс. чел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планируемых результатов реализации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внебюджетных источников финансирования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en-US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выделенных бесплатно земельных участков для индивидуального жилищного строительства в границах населенных пунктов муниципальных образований, непосредственно связанных с объектом проекта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502682"/>
            <a:ext cx="10879138" cy="37989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6896" y="1085222"/>
            <a:ext cx="11360304" cy="55969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критерии показателей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применяемых при формировании рейтинга перспективных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объектов, планируемых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приобретению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предписаний контрольно-надзорных органов и (или) судебных решений в отношении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оформленных поручений (решений) Президента Российской Федерации и(или) Правительства Российской Федерации, и(или) Губернатора Ленинградской области, и(или) Правительства Ленинградской области, главы администрации Гатчинского муниципального района в отношении реализации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потребителей, относящихся к категории «население»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(чел.)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внебюджетных источников финансирования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поддержки проекта со стороны государственных, федеральных органов исполнительной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96" y="133350"/>
            <a:ext cx="1087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7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sz="18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485777"/>
            <a:ext cx="10879137" cy="488781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перечисления средств иного МБТ бюджету МО «Город Гатчина»</a:t>
            </a:r>
            <a:endParaRPr lang="ru-RU" sz="2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365738" cy="1059717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700" y="1077828"/>
            <a:ext cx="1149015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buFont typeface="+mj-lt"/>
              <a:buAutoNum type="arabicPeriod"/>
              <a:tabLst>
                <a:tab pos="81026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НАЧАЛА ПРОВЕДЕНИЯ МЕРОПРИЯТИЯ </a:t>
            </a:r>
          </a:p>
          <a:p>
            <a:pPr marL="0" lvl="1" algn="just">
              <a:tabLst>
                <a:tab pos="81026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выделении субсидии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инвестиционные проекты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реализуемые на территории Гатчинского муниципального района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подготовленного Ответственным подразделением и содержащее следующую информацию: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предоставления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субсидии;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 субсидии, уровень софинансирования;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оказатели результативности;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исполнитель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 (сроки) выполнения работ;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прочие условия, установленные п. 5.4. Правил (РСД № 229)</a:t>
            </a:r>
          </a:p>
          <a:p>
            <a:pPr algn="just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ЗАКЛЮЧЕНИЯ КОНТРАКТОВ (ДОГОВОРОВ)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</a:t>
            </a:r>
            <a:r>
              <a:rPr lang="ru-RU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подготовленного на основании заключенных контрактов на поставку товаров, выполнение работ, оказание услуг, связанных с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реализацией проекта,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Ответственным подразделением, с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порядка представления отчетов о расходах бюджета муниципального образования «Город Гатчина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49"/>
            <a:ext cx="10879138" cy="990601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409700"/>
            <a:ext cx="10879137" cy="609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МБТ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1181099" y="2019299"/>
            <a:ext cx="2695576" cy="235267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дотации на выравнивание бюджетной обеспеченности поселений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4658518" y="2076449"/>
            <a:ext cx="2695576" cy="22955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убсидии бюджетам поселений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1" name="Текст 4"/>
          <p:cNvSpPr txBox="1">
            <a:spLocks/>
          </p:cNvSpPr>
          <p:nvPr/>
        </p:nvSpPr>
        <p:spPr>
          <a:xfrm>
            <a:off x="6564312" y="4591050"/>
            <a:ext cx="2695576" cy="18859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областному бюджету Ленинградской области в случаях, установленных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статьей 142.2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Бюджетного кодекса Российской Федерации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2" name="Текст 4"/>
          <p:cNvSpPr txBox="1">
            <a:spLocks/>
          </p:cNvSpPr>
          <p:nvPr/>
        </p:nvSpPr>
        <p:spPr>
          <a:xfrm>
            <a:off x="2535237" y="4591050"/>
            <a:ext cx="2695576" cy="18859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субвенции из бюджета Гатчинского муниципального района бюджетам поселений в случаях, установленных статьями 133 и 140 Бюджетного кодекса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3" name="Текст 4"/>
          <p:cNvSpPr txBox="1">
            <a:spLocks/>
          </p:cNvSpPr>
          <p:nvPr/>
        </p:nvSpPr>
        <p:spPr>
          <a:xfrm>
            <a:off x="8135937" y="2019299"/>
            <a:ext cx="2695576" cy="22955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иные межбюджетные трансферты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accent3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0" y="133350"/>
            <a:ext cx="11044727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субсидии</a:t>
            </a:r>
            <a:endParaRPr lang="ru-RU" sz="18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485777"/>
            <a:ext cx="10879137" cy="63884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</a:t>
            </a:r>
            <a:endParaRPr lang="ru-RU" sz="7200" kern="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365738" cy="1059717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5512" y="1619249"/>
            <a:ext cx="95459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tabLst>
                <a:tab pos="810260" algn="l"/>
              </a:tabLst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субсидий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разрезе муниципальных образований утверждается решением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Гатчинского муниципального 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о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Гатчинского муниципального района</a:t>
            </a:r>
            <a:endParaRPr lang="ru-RU" sz="4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6726" y="2590800"/>
            <a:ext cx="10848974" cy="38290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0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49"/>
            <a:ext cx="10879138" cy="990601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409700"/>
            <a:ext cx="10879137" cy="609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МБТ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1181099" y="2466975"/>
            <a:ext cx="2771776" cy="26098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 ОМСУ поселений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бюджетного законодательства, законодательства о налогах и сборах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4658518" y="2466975"/>
            <a:ext cx="2695576" cy="26098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пределах бюджетных ассигнований, предусмотренных решением о бюджете Гатчинского муниципального района на соответствующий финансовый период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3" name="Текст 4"/>
          <p:cNvSpPr txBox="1">
            <a:spLocks/>
          </p:cNvSpPr>
          <p:nvPr/>
        </p:nvSpPr>
        <p:spPr>
          <a:xfrm>
            <a:off x="8135937" y="2466975"/>
            <a:ext cx="2695576" cy="26098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соблюдение ОМСУ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поселений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предельных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значений, установленных пунктом 3 статьи 92.1 и статьи 107 Бюджетного кодекса Российской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7" name="Текст 4"/>
          <p:cNvSpPr txBox="1">
            <a:spLocks/>
          </p:cNvSpPr>
          <p:nvPr/>
        </p:nvSpPr>
        <p:spPr>
          <a:xfrm>
            <a:off x="2733675" y="5372100"/>
            <a:ext cx="6610349" cy="82867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Дополнительные условия, устанавливаемые порядками предоставления МБТ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49"/>
            <a:ext cx="10879138" cy="990601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247775"/>
            <a:ext cx="10879137" cy="60007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предоставления субсидий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361950" y="2143126"/>
            <a:ext cx="3733800" cy="4333874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Случаи: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проведения межрегиональных или межмуниципальных мероприятий, в том числе в сферах защиты населения и территорий от чрезвычайных ситуаций природного и техногенного характера; культуры; физической культуры и спорта; межнационального и межконфессионального согласия и др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осуществления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совместных инвестиционных проектов, в том числе капитального строительства, включая сферу дорожной деятельности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4658518" y="2143126"/>
            <a:ext cx="2695576" cy="4333874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ребования к Порядку предоставления субсидии, утвержденного советом депутатов Гатчинского муниципального района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3" name="Текст 4"/>
          <p:cNvSpPr txBox="1">
            <a:spLocks/>
          </p:cNvSpPr>
          <p:nvPr/>
        </p:nvSpPr>
        <p:spPr>
          <a:xfrm>
            <a:off x="8029575" y="2143126"/>
            <a:ext cx="3533774" cy="4333874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соглашению 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предоставлении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субсидии, заключаемого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администрацией Гатчинского муниципального района и администрацией поселения по типовой форме, устанавливаемой финансовым органом Гатчинского муниципального района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563349" y="6233746"/>
            <a:ext cx="464528" cy="538530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49"/>
            <a:ext cx="10879138" cy="990601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247775"/>
            <a:ext cx="10879137" cy="60007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предоставления иных межбюджетных трансфертов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361950" y="2143126"/>
            <a:ext cx="3962400" cy="4333874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Случаи: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28600" algn="l"/>
              </a:tabLs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источником финансового обеспечения служат иные межбюджетные трансферты из областного бюджета Ленинградской области;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28600" algn="l"/>
              </a:tabLs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осуществление части полномочий по решению вопросов местного значения муниципального района в соответствии с заключенными соглашениями.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8658224" y="4248149"/>
            <a:ext cx="3248025" cy="1819275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ребования к Порядку предоставления иного МБТ, утвержденного советом депутатов Гатчинского муниципального района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3" name="Текст 4"/>
          <p:cNvSpPr txBox="1">
            <a:spLocks/>
          </p:cNvSpPr>
          <p:nvPr/>
        </p:nvSpPr>
        <p:spPr>
          <a:xfrm>
            <a:off x="8029575" y="1847850"/>
            <a:ext cx="4067175" cy="2200275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соглашению 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предоставлении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иного МБТ, заключаемого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администрацией Гатчинского муниципального района и администрацией поселения по типовой форме, устанавливаемой финансовым органом Гатчинского муниципального района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7" name="Текст 4"/>
          <p:cNvSpPr txBox="1">
            <a:spLocks/>
          </p:cNvSpPr>
          <p:nvPr/>
        </p:nvSpPr>
        <p:spPr>
          <a:xfrm>
            <a:off x="4476750" y="3533774"/>
            <a:ext cx="4181474" cy="3105151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Дополнительные случаи (проект внесения изменений в Правила)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28600" algn="l"/>
              </a:tabLst>
            </a:pPr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Плана </a:t>
            </a:r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природоохранных мероприятий Ленинградской области</a:t>
            </a:r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b="1" dirty="0">
              <a:solidFill>
                <a:schemeClr val="accent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28600" algn="l"/>
              </a:tabLs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результатам итогов конкурсов, смотров-конкурсов, мониторингов показателей оценки результативности деятельности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ОМСУ муниципальных образований,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проводимых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Гатчинским муниципальным районом.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47585" y="6189785"/>
            <a:ext cx="562707" cy="449140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493818"/>
            <a:ext cx="10879138" cy="9613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(2 уровень)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455174"/>
            <a:ext cx="10879137" cy="51170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совета депутатов Гатчинского муниципального района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предоставления иных межбюджетных трансфертов из бюджета Гатчинского муниципального района бюджетам городских и сельских поселений Гатчинского муниципального района на организацию и проведение мероприятий районного значения в сфере физической культуры и массового спорта на территории Гатчинского муниципального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23.09.2022 № 235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предоставления иных межбюджетных трансфертов из бюджета Гатчинского муниципального района бюджетам городских и сельских поселений Гатчинского муниципального района на проведение мероприятий, направленных на укрепление межнационального и межконфессионального согласия, поддержку и развитие культуры народов Российской Федерации, проживающих на территории Гатчинского муниципального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от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23.09.2022. № 237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предоставления иных межбюджетных трансфертов из бюджета Гатчинского муниципального района бюджетам городских и сельских поселений Гатчинского муниципального района на организацию и проведение культурных и событийных мероприятий районного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23.09.2022 № 236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004" y="0"/>
            <a:ext cx="867536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627168"/>
            <a:ext cx="10879138" cy="9558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 (3 уровень)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1779638"/>
            <a:ext cx="10879137" cy="4792611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администрации Гатчинского муниципального района: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Порядки проведении конкурсов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смотров-конкурсов, мониторингов показателей оценки результативности деятельности ОМСУ муниципальных образований, проводимых Гатчинским муниципальным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районом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итогов конкурсов, смотров-конкурсов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мониторингов показателей оценки результативности деятельности ОМСУ муниципальных образований, проводимых Гатчинским муниципальным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районом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Планов мероприятий, Календарных планов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комитета финансов Гатчинского муниципального района: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типовой формы соглашения о предоставлении иного межбюджетного трансферта из бюджета Гатчинского муниципального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36" y="133350"/>
            <a:ext cx="867536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2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33350"/>
            <a:ext cx="10879138" cy="35242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иных межбюджетных трансфертов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212" y="638175"/>
            <a:ext cx="10879137" cy="8096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Наделение правом проведения конкретного мероприятия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Текст 4"/>
          <p:cNvSpPr txBox="1">
            <a:spLocks/>
          </p:cNvSpPr>
          <p:nvPr/>
        </p:nvSpPr>
        <p:spPr>
          <a:xfrm>
            <a:off x="361949" y="1600199"/>
            <a:ext cx="3339612" cy="1828801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организацию и проведение мероприятий районного значения в сфере физической культуры и массового спорта</a:t>
            </a:r>
          </a:p>
        </p:txBody>
      </p:sp>
      <p:sp useBgFill="1">
        <p:nvSpPr>
          <p:cNvPr id="10" name="Текст 4"/>
          <p:cNvSpPr txBox="1">
            <a:spLocks/>
          </p:cNvSpPr>
          <p:nvPr/>
        </p:nvSpPr>
        <p:spPr>
          <a:xfrm>
            <a:off x="3867151" y="1600200"/>
            <a:ext cx="3749184" cy="1828800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мероприятий, направленных на укрепление межнационального и межконфессионального согласия, поддержку и развитие культуры народов Российской Федерации</a:t>
            </a:r>
          </a:p>
        </p:txBody>
      </p:sp>
      <p:sp useBgFill="1">
        <p:nvSpPr>
          <p:cNvPr id="13" name="Текст 4"/>
          <p:cNvSpPr txBox="1">
            <a:spLocks/>
          </p:cNvSpPr>
          <p:nvPr/>
        </p:nvSpPr>
        <p:spPr>
          <a:xfrm>
            <a:off x="7781924" y="1600199"/>
            <a:ext cx="3781425" cy="1828801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организацию и проведение культурных и событийных мероприятий районного значения</a:t>
            </a:r>
          </a:p>
        </p:txBody>
      </p:sp>
      <p:sp useBgFill="1">
        <p:nvSpPr>
          <p:cNvPr id="7" name="Текст 4"/>
          <p:cNvSpPr txBox="1">
            <a:spLocks/>
          </p:cNvSpPr>
          <p:nvPr/>
        </p:nvSpPr>
        <p:spPr>
          <a:xfrm>
            <a:off x="361949" y="3429000"/>
            <a:ext cx="3339612" cy="2933700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0"/>
              </a:spcAft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 плана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физкультурно-оздоровительных и спортивно-массовых мероприятий Гатчинского муниципального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района, утвержденного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 Гатчинского муниципального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8" name="Текст 4"/>
          <p:cNvSpPr txBox="1">
            <a:spLocks/>
          </p:cNvSpPr>
          <p:nvPr/>
        </p:nvSpPr>
        <p:spPr>
          <a:xfrm>
            <a:off x="3867150" y="3429000"/>
            <a:ext cx="3749185" cy="2933700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конкурса, проводимого администрацией Гатчинского муниципального района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установленном порядке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1" name="Текст 4"/>
          <p:cNvSpPr txBox="1">
            <a:spLocks/>
          </p:cNvSpPr>
          <p:nvPr/>
        </p:nvSpPr>
        <p:spPr>
          <a:xfrm>
            <a:off x="7781924" y="3429000"/>
            <a:ext cx="3781425" cy="2933700"/>
          </a:xfrm>
          <a:prstGeom prst="rect">
            <a:avLst/>
          </a:prstGeom>
          <a:effectLst>
            <a:innerShdw blurRad="114300">
              <a:schemeClr val="bg1"/>
            </a:inn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Плана культурных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событийных мероприятий, проводимых на территории Гатчинского муниципального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района, утвержденного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 Гатчинского муниципального района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365738" cy="1059717"/>
          </a:xfrm>
        </p:spPr>
        <p:txBody>
          <a:bodyPr/>
          <a:lstStyle/>
          <a:p>
            <a:fld id="{22F49595-2D55-44DC-A3F7-FA7F214926A2}" type="slidenum"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603</TotalTime>
  <Words>2999</Words>
  <Application>Microsoft Office PowerPoint</Application>
  <PresentationFormat>Широкоэкранный</PresentationFormat>
  <Paragraphs>279</Paragraphs>
  <Slides>31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Сектор</vt:lpstr>
      <vt:lpstr>Правила предоставления межбюджетных трансфертов из бюджета Гатчинского муниципального района</vt:lpstr>
      <vt:lpstr>Правовая база (1 уровень)</vt:lpstr>
      <vt:lpstr>Правила 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района</vt:lpstr>
      <vt:lpstr>Правила 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района</vt:lpstr>
      <vt:lpstr>Правила 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района</vt:lpstr>
      <vt:lpstr>Правила предоставления межбюджетных трансфертов из бюджета Гатчинского муниципального района бюджетам городских и сельских поселений Гатчинского муниципального района</vt:lpstr>
      <vt:lpstr>Правовая база (2 уровень) Иные МЕЖбюджетные трансферты</vt:lpstr>
      <vt:lpstr>Правовая база (3 уровень) Иные МЕЖбюджетные трансферты</vt:lpstr>
      <vt:lpstr>Порядок предоставления иных межбюджетных трансфертов</vt:lpstr>
      <vt:lpstr>Порядок предоставления иных межбюджетных трансфертов</vt:lpstr>
      <vt:lpstr>Порядок предоставления иных межбюджетных трансфертов</vt:lpstr>
      <vt:lpstr>Презентация PowerPoint</vt:lpstr>
      <vt:lpstr>Порядок предоставления иных межбюджетных трансфертов</vt:lpstr>
      <vt:lpstr>Порядок предоставления иных межбюджетных трансфертов</vt:lpstr>
      <vt:lpstr>Порядок предоставления иных межбюджетных трансфертов</vt:lpstr>
      <vt:lpstr>Порядок предоставления иных межбюджетных трансфертов</vt:lpstr>
      <vt:lpstr>Правовая база (2 уровень) субсидии</vt:lpstr>
      <vt:lpstr>Правовая база (3 уровень) субсидии</vt:lpstr>
      <vt:lpstr>на поддержку содействия трудовой адаптации и занятости молодежи</vt:lpstr>
      <vt:lpstr>на поддержку содействия трудовой адаптации и занятости молодежи</vt:lpstr>
      <vt:lpstr>на инвестиционные проекты</vt:lpstr>
      <vt:lpstr>на инвестиционные проекты</vt:lpstr>
      <vt:lpstr>на инвестиционные проекты</vt:lpstr>
      <vt:lpstr>на инвестиционные проекты</vt:lpstr>
      <vt:lpstr>на инвестиционные проекты</vt:lpstr>
      <vt:lpstr>на инвестиционные проекты</vt:lpstr>
      <vt:lpstr>на инвестиционные проекты</vt:lpstr>
      <vt:lpstr>на инвестиционные проекты</vt:lpstr>
      <vt:lpstr>Порядок предоставления субсидии</vt:lpstr>
      <vt:lpstr>Порядок предоставления субсидии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предоставления межбюджетных трансфертов из бюджета Гатчинского муниципального района</dc:title>
  <dc:creator>Булычева Елена Михайловна</dc:creator>
  <cp:lastModifiedBy>Булычева Елена Михайловна</cp:lastModifiedBy>
  <cp:revision>54</cp:revision>
  <cp:lastPrinted>2022-09-20T14:51:43Z</cp:lastPrinted>
  <dcterms:created xsi:type="dcterms:W3CDTF">2022-09-19T13:34:25Z</dcterms:created>
  <dcterms:modified xsi:type="dcterms:W3CDTF">2022-09-23T11:12:10Z</dcterms:modified>
</cp:coreProperties>
</file>