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7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7112-51EA-4052-A7BD-C0C00EDF71E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4"/>
            <a:ext cx="9144000" cy="18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7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5445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7537"/>
            <a:ext cx="3096344" cy="481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1507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3872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1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1072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6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6635"/>
            <a:ext cx="78373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5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6.userapi.com/c205824/v205824219/3b7e0/6db-0nbVY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6751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c858320/v858320219/151ce1/JL9sAPdFS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2609212" cy="55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7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7.userapi.com/c858228/v858228219/1459c5/OG1xY-hjt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2" y="332656"/>
            <a:ext cx="27992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c854532/v854532219/1c05f0/onEGpzp9m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346"/>
            <a:ext cx="2746439" cy="57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1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76056" y="1340768"/>
            <a:ext cx="3610744" cy="4785395"/>
          </a:xfrm>
        </p:spPr>
        <p:txBody>
          <a:bodyPr/>
          <a:lstStyle/>
          <a:p>
            <a:r>
              <a:rPr lang="en-US" dirty="0"/>
              <a:t>E-mail</a:t>
            </a:r>
          </a:p>
          <a:p>
            <a:r>
              <a:rPr lang="en-US" dirty="0"/>
              <a:t>Viber</a:t>
            </a:r>
          </a:p>
          <a:p>
            <a:r>
              <a:rPr lang="en-US" dirty="0"/>
              <a:t>WhatsApp</a:t>
            </a:r>
          </a:p>
          <a:p>
            <a:r>
              <a:rPr lang="ru-RU" dirty="0"/>
              <a:t>Сообщения</a:t>
            </a:r>
          </a:p>
          <a:p>
            <a:r>
              <a:rPr lang="ru-RU" dirty="0" err="1"/>
              <a:t>Вконтакте</a:t>
            </a:r>
            <a:endParaRPr lang="ru-RU" dirty="0"/>
          </a:p>
          <a:p>
            <a:r>
              <a:rPr lang="ru-RU" dirty="0"/>
              <a:t>Сохранить</a:t>
            </a:r>
          </a:p>
        </p:txBody>
      </p:sp>
      <p:pic>
        <p:nvPicPr>
          <p:cNvPr id="4100" name="Picture 4" descr="https://sun9-18.userapi.com/c858436/v858436219/145980/SwQbxmoU-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/>
          <a:stretch/>
        </p:blipFill>
        <p:spPr bwMode="auto">
          <a:xfrm>
            <a:off x="755576" y="980728"/>
            <a:ext cx="2594422" cy="51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07904" y="2708920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7.userapi.com/c206620/v206620219/3c184/DsvF91Hwf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/>
          <a:stretch/>
        </p:blipFill>
        <p:spPr bwMode="auto">
          <a:xfrm>
            <a:off x="881392" y="764704"/>
            <a:ext cx="2520280" cy="50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1.userapi.com/c856520/v856520219/af463/mEa7UYBGf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/>
          <a:stretch/>
        </p:blipFill>
        <p:spPr bwMode="auto">
          <a:xfrm>
            <a:off x="4644008" y="756341"/>
            <a:ext cx="2608024" cy="51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3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1.userapi.com/c205724/v205724219/3b07c/B95LDHHyz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/>
          <a:stretch/>
        </p:blipFill>
        <p:spPr bwMode="auto">
          <a:xfrm>
            <a:off x="970293" y="812297"/>
            <a:ext cx="2594421" cy="51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7.userapi.com/c858228/v858228219/1459cf/LXLayxD0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>
            <a:off x="4932040" y="812297"/>
            <a:ext cx="2662696" cy="53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5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БАЗА ЗНАНИЙ ПО НАЛОГУ НА ПРОФЕССИОНАЛЬНЫЙ ДОХОД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669" y="1506850"/>
            <a:ext cx="258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https://npd.nalog.ru/faq/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74963"/>
            <a:ext cx="263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https://npd.nalog.ru/app/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52936"/>
            <a:ext cx="888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Информация по мобильному приложению</a:t>
            </a:r>
          </a:p>
        </p:txBody>
      </p:sp>
    </p:spTree>
    <p:extLst>
      <p:ext uri="{BB962C8B-B14F-4D97-AF65-F5344CB8AC3E}">
        <p14:creationId xmlns:p14="http://schemas.microsoft.com/office/powerpoint/2010/main" val="3583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0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/>
              <a:t>	</a:t>
            </a:r>
            <a:r>
              <a:rPr lang="ru-RU" b="1" cap="all" dirty="0"/>
              <a:t>ЧТО ТАКОЕ «НАЛОГ НА ПРОФЕССИОНАЛЬНЫЙ ДОХОД»?</a:t>
            </a:r>
            <a:endParaRPr lang="en-US" b="1" cap="all" dirty="0"/>
          </a:p>
          <a:p>
            <a:endParaRPr lang="ru-RU" b="1" cap="all" dirty="0"/>
          </a:p>
          <a:p>
            <a:r>
              <a:rPr lang="en-US" sz="2000" dirty="0"/>
              <a:t>	</a:t>
            </a:r>
            <a:r>
              <a:rPr lang="ru-RU" sz="2000" dirty="0"/>
              <a:t>Налог на профессиональный доход — это новый специальный налоговый режим, который можно применять с 20</a:t>
            </a:r>
            <a:r>
              <a:rPr lang="en-US" sz="2000" dirty="0"/>
              <a:t>20</a:t>
            </a:r>
            <a:r>
              <a:rPr lang="ru-RU" sz="2000" dirty="0"/>
              <a:t> года. </a:t>
            </a:r>
            <a:endParaRPr lang="en-US" sz="2000" dirty="0"/>
          </a:p>
          <a:p>
            <a:endParaRPr lang="ru-RU" sz="2000" dirty="0"/>
          </a:p>
          <a:p>
            <a:r>
              <a:rPr lang="en-US" sz="2000" dirty="0"/>
              <a:t>	</a:t>
            </a:r>
            <a:r>
              <a:rPr lang="ru-RU" sz="2000" dirty="0"/>
              <a:t>Налог на профессиональный доход — это не дополнительный налог, а новый специальный налоговый режим. На него можно перейти добровольно. У тех налогоплательщиков, которые не перейдут на этот налоговый режим, остается обязанность платить налоги с учетом других систем налогообложения, которые они применяют в обычном порядке.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ru-RU" sz="2000" dirty="0"/>
              <a:t>Физические лица и индивидуальные предприниматели, которые перейдут на новый специальный налоговый режим (</a:t>
            </a:r>
            <a:r>
              <a:rPr lang="ru-RU" sz="2000" dirty="0" err="1"/>
              <a:t>самозанятые</a:t>
            </a:r>
            <a:r>
              <a:rPr lang="ru-RU" sz="2000" dirty="0"/>
              <a:t>), смогут платить с доходов от самостоятельной деятельности только налог по льготной ставке — 4 или 6%. Это позволит легально вести бизнес и получать доход от подработок без рисков получить штраф за незаконную предпринимательскую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21651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4" y="116632"/>
            <a:ext cx="883568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8242"/>
            <a:ext cx="8280919" cy="36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61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84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/>
              <a:t>	</a:t>
            </a:r>
            <a:r>
              <a:rPr lang="ru-RU" b="1" cap="all" dirty="0"/>
              <a:t>КОМУ ПОДХОДИТ ЭТОТ НАЛОГОВЫЙ РЕЖИМ?</a:t>
            </a:r>
            <a:endParaRPr lang="en-US" b="1" cap="all" dirty="0"/>
          </a:p>
          <a:p>
            <a:endParaRPr lang="ru-RU" b="1" cap="all" dirty="0"/>
          </a:p>
          <a:p>
            <a:pPr algn="ctr"/>
            <a:r>
              <a:rPr lang="ru-RU" dirty="0"/>
              <a:t>Новый </a:t>
            </a:r>
            <a:r>
              <a:rPr lang="ru-RU" dirty="0" err="1"/>
              <a:t>спецрежим</a:t>
            </a:r>
            <a:r>
              <a:rPr lang="ru-RU" dirty="0"/>
              <a:t> могут применять физлица и индивидуальные предприниматели (</a:t>
            </a:r>
            <a:r>
              <a:rPr lang="ru-RU" dirty="0" err="1"/>
              <a:t>самозанятые</a:t>
            </a:r>
            <a:r>
              <a:rPr lang="ru-RU" dirty="0"/>
              <a:t>), у которых одновременно соблюдаются следующие условия.</a:t>
            </a:r>
            <a:endParaRPr lang="en-US" dirty="0"/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Они получают доход от самостоятельного ведения деятельности или использования имущества.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ведении этой деятельности не имеют работодателя, с которым заключен трудовой договор.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привлекают для этой деятельности наемных работников по трудовым договорам.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447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6" y="4130029"/>
            <a:ext cx="2428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39554"/>
            <a:ext cx="24860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/>
          <a:stretch/>
        </p:blipFill>
        <p:spPr bwMode="auto">
          <a:xfrm>
            <a:off x="0" y="922492"/>
            <a:ext cx="8963499" cy="58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47854"/>
          </a:xfrm>
        </p:spPr>
        <p:txBody>
          <a:bodyPr>
            <a:normAutofit fontScale="90000"/>
          </a:bodyPr>
          <a:lstStyle/>
          <a:p>
            <a:r>
              <a:rPr lang="ru-RU" dirty="0"/>
              <a:t>Налоговые ставки</a:t>
            </a:r>
          </a:p>
        </p:txBody>
      </p:sp>
    </p:spTree>
    <p:extLst>
      <p:ext uri="{BB962C8B-B14F-4D97-AF65-F5344CB8AC3E}">
        <p14:creationId xmlns:p14="http://schemas.microsoft.com/office/powerpoint/2010/main" val="323552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1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cap="all" dirty="0"/>
          </a:p>
          <a:p>
            <a:pPr algn="ctr"/>
            <a:r>
              <a:rPr lang="ru-RU" b="1" cap="all" dirty="0"/>
              <a:t>КАКИЕ ПЛАТЕЖИ ЗАМЕНЯЕТ НАЛОГ НА ПРОФЕССИОНАЛЬНЫЙ ДОХОД?</a:t>
            </a:r>
          </a:p>
          <a:p>
            <a:endParaRPr lang="ru-RU" b="1" cap="all" dirty="0"/>
          </a:p>
          <a:p>
            <a:r>
              <a:rPr lang="ru-RU" dirty="0"/>
              <a:t>	Особенности применения специального налогового режима:</a:t>
            </a:r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b="1" dirty="0"/>
              <a:t>Физические лица </a:t>
            </a:r>
            <a:r>
              <a:rPr lang="ru-RU" dirty="0"/>
              <a:t>не уплачивают налог на доходы физических лиц с тех доходов, которые облагаются налогом на профессиональный доход.</a:t>
            </a:r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b="1" dirty="0"/>
              <a:t>Индивидуальные предприниматели </a:t>
            </a:r>
            <a:r>
              <a:rPr lang="ru-RU" dirty="0"/>
              <a:t>не уплачивают: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налог на доходы физических лиц с тех доходов, которые облагаются налогом на профессиональный доход;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налог на добавленную стоимость, за исключением НДС при ввозе товаров на территорию России;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фиксированные страховые взносы.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	Индивидуальные предприниматели, которые зарегистрировались в качестве плательщиков налога на профессиональный доход, не уплачивают фиксированные страховые взносы. На других специальных налоговых режимах страховые взносы нужно платить даже при отсутствии дохода.</a:t>
            </a:r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b="1" u="sng" dirty="0"/>
              <a:t>При отсутствии дохода в течение налогового периода нет никаких обязательных, минимальных или фиксированных платежей. При этом плательщики налога на профессиональный доход являются участниками системы обязательного медицинского страхования и могут получать бесплатную медицинскую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22714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cap="all" dirty="0"/>
          </a:p>
          <a:p>
            <a:pPr algn="ctr"/>
            <a:r>
              <a:rPr lang="ru-RU" b="1" cap="all" dirty="0"/>
              <a:t>КАК СТАТЬ ПЛАТЕЛЬЩИКОМ НАЛОГА НА ПРОФЕССИОНАЛЬНЫЙ ДОХОД</a:t>
            </a:r>
          </a:p>
          <a:p>
            <a:r>
              <a:rPr lang="ru-RU" dirty="0"/>
              <a:t>	</a:t>
            </a:r>
            <a:endParaRPr lang="en-US" dirty="0"/>
          </a:p>
          <a:p>
            <a:endParaRPr lang="en-US" dirty="0"/>
          </a:p>
          <a:p>
            <a:pPr marL="90000"/>
            <a:r>
              <a:rPr lang="ru-RU" dirty="0"/>
              <a:t>Чтобы 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  <a:p>
            <a:pPr marL="90000"/>
            <a:r>
              <a:rPr lang="ru-RU" dirty="0"/>
              <a:t>	Способы регистрации: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b="1" dirty="0"/>
              <a:t>Бесплатное мобильное приложение «Мой налог»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Кабинет налогоплательщика «Налога на профессиональный доход» на сайте ФНС России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Уполномоченные банки</a:t>
            </a:r>
          </a:p>
          <a:p>
            <a:pPr marL="90000"/>
            <a:r>
              <a:rPr lang="ru-RU" dirty="0"/>
              <a:t>	Регистрация занимает несколько минут. Заполнять заявление на бумаге не нужно. 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</a:t>
            </a:r>
          </a:p>
        </p:txBody>
      </p:sp>
    </p:spTree>
    <p:extLst>
      <p:ext uri="{BB962C8B-B14F-4D97-AF65-F5344CB8AC3E}">
        <p14:creationId xmlns:p14="http://schemas.microsoft.com/office/powerpoint/2010/main" val="347375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.depositphotos.com/1177973/4085/i/950/depositphotos_40850001-stock-photo-beautiful-girl-manicurist-in-beau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4798"/>
            <a:ext cx="6721550" cy="44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Это Лиза- мастер по маникюру.</a:t>
            </a:r>
            <a:br>
              <a:rPr lang="ru-RU" dirty="0"/>
            </a:br>
            <a:r>
              <a:rPr lang="ru-RU" dirty="0"/>
              <a:t>Она хочет стать </a:t>
            </a:r>
            <a:r>
              <a:rPr lang="ru-RU" dirty="0" err="1"/>
              <a:t>самозанятой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98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510191" cy="446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40.userapi.com/c205716/v205716219/3aec1/Z5aMuym1X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39" y="836712"/>
            <a:ext cx="2035450" cy="42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5.userapi.com/c200816/v200816219/3b1c2/GhGQO26cr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98196"/>
            <a:ext cx="2099409" cy="44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9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60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ставки</vt:lpstr>
      <vt:lpstr>Презентация PowerPoint</vt:lpstr>
      <vt:lpstr>Презентация PowerPoint</vt:lpstr>
      <vt:lpstr>Это Лиза- мастер по маникюру. Она хочет стать самозанятой.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А. Крупина</dc:creator>
  <cp:lastModifiedBy>Лаврик Ольга Александровна</cp:lastModifiedBy>
  <cp:revision>15</cp:revision>
  <dcterms:created xsi:type="dcterms:W3CDTF">2019-01-13T15:57:59Z</dcterms:created>
  <dcterms:modified xsi:type="dcterms:W3CDTF">2020-01-16T06:00:58Z</dcterms:modified>
</cp:coreProperties>
</file>