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6" r:id="rId3"/>
    <p:sldId id="267" r:id="rId4"/>
    <p:sldId id="268" r:id="rId5"/>
    <p:sldId id="256" r:id="rId6"/>
    <p:sldId id="262" r:id="rId7"/>
    <p:sldId id="265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911" autoAdjust="0"/>
    <p:restoredTop sz="94660"/>
  </p:normalViewPr>
  <p:slideViewPr>
    <p:cSldViewPr>
      <p:cViewPr varScale="1">
        <p:scale>
          <a:sx n="79" d="100"/>
          <a:sy n="79" d="100"/>
        </p:scale>
        <p:origin x="-39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7454D-57FD-4AC8-B27E-8F82F845C38B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6BF2E-70CF-4A5B-B866-A36D1E85ACB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7FF9-6ED3-4294-A245-771C78C0B01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87FF9-6ED3-4294-A245-771C78C0B01E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5263B-7B8E-4B90-BBF6-10B397A5455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4BF5411-0A96-4CE0-A441-3F460BDB160A}" type="slidenum">
              <a:rPr lang="ru-RU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C4569-E724-4235-8779-F11CFA8A2B1A}" type="datetimeFigureOut">
              <a:rPr lang="ru-RU" smtClean="0"/>
              <a:pPr/>
              <a:t>13.12.2016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C5DDA-6E45-4882-BAC5-590109EBD81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D:\Пахомов\Мои документы\Мои рисунки\Гатчина\Untitled.FR12 - 0044.jpg"/>
          <p:cNvPicPr>
            <a:picLocks noChangeAspect="1" noChangeArrowheads="1"/>
          </p:cNvPicPr>
          <p:nvPr/>
        </p:nvPicPr>
        <p:blipFill>
          <a:blip r:embed="rId2" cstate="print"/>
          <a:srcRect l="2808" t="29388" r="8443" b="4304"/>
          <a:stretch>
            <a:fillRect/>
          </a:stretch>
        </p:blipFill>
        <p:spPr bwMode="auto">
          <a:xfrm>
            <a:off x="0" y="0"/>
            <a:ext cx="9215438" cy="6858000"/>
          </a:xfrm>
          <a:prstGeom prst="rect">
            <a:avLst/>
          </a:prstGeom>
          <a:noFill/>
        </p:spPr>
      </p:pic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0" y="0"/>
            <a:ext cx="73580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975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Заседание межведомственной комиссии по охране труда администрации Гатчинского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marL="539750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15 декабря 2016 года</a:t>
            </a:r>
          </a:p>
          <a:p>
            <a:pPr marL="539750" algn="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г.Гатчина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550223"/>
            <a:ext cx="87153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 муниципального контроля администрации Гатчинского муниципального района  т. 93- 364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5214950"/>
            <a:ext cx="8788881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 состоянии охраны труда </a:t>
            </a:r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Ленинградской области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организациях   Гатчинского муниципального района</a:t>
            </a:r>
          </a:p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период   9 месяцев 2016 года.  </a:t>
            </a:r>
          </a:p>
          <a:p>
            <a:pPr algn="ctr"/>
            <a:r>
              <a:rPr lang="ru-RU" sz="1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Актуальные вопросы </a:t>
            </a:r>
            <a:r>
              <a:rPr lang="ru-RU" sz="1400" b="1" i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охраны труда и производственной </a:t>
            </a:r>
            <a:r>
              <a:rPr lang="ru-RU" sz="1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безопасности.  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Rectangle 37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7772400" cy="1143008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200" b="1" dirty="0" smtClean="0"/>
              <a:t>Состояние производственного травматизма   за 9 месяцев 2016 года</a:t>
            </a:r>
            <a:br>
              <a:rPr lang="ru-RU" sz="2200" b="1" dirty="0" smtClean="0"/>
            </a:br>
            <a:r>
              <a:rPr lang="ru-RU" sz="2200" b="1" dirty="0" smtClean="0"/>
              <a:t> в  </a:t>
            </a:r>
            <a:r>
              <a:rPr lang="ru-RU" sz="2200" b="1" dirty="0"/>
              <a:t>сравнении  </a:t>
            </a:r>
            <a:r>
              <a:rPr lang="ru-RU" sz="2200" b="1" dirty="0" smtClean="0"/>
              <a:t>с аналогичным периодом   2015 г.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4271" name="Group 175"/>
          <p:cNvGraphicFramePr>
            <a:graphicFrameLocks noGrp="1"/>
          </p:cNvGraphicFramePr>
          <p:nvPr>
            <p:ph type="tbl" idx="1"/>
          </p:nvPr>
        </p:nvGraphicFramePr>
        <p:xfrm>
          <a:off x="285720" y="1500174"/>
          <a:ext cx="8468790" cy="4343335"/>
        </p:xfrm>
        <a:graphic>
          <a:graphicData uri="http://schemas.openxmlformats.org/drawingml/2006/table">
            <a:tbl>
              <a:tblPr/>
              <a:tblGrid>
                <a:gridCol w="3150143"/>
                <a:gridCol w="2555113"/>
                <a:gridCol w="2763534"/>
              </a:tblGrid>
              <a:tr h="8572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траховых несчастных случа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производстве                     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Лен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инградская о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бласт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ь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Гатчинск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ий</a:t>
                      </a: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17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Всего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368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321 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49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1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со смертельным исходом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3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с тяжелым исходом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9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впервые выявленных профессиональных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заболеваний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/ </a:t>
                      </a:r>
                      <a:r>
                        <a:rPr kumimoji="0" lang="ru-R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14348" y="5572140"/>
            <a:ext cx="8229600" cy="50165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 w="6350"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714876" y="2714620"/>
            <a:ext cx="484632" cy="35719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10800000">
            <a:off x="4643438" y="4500570"/>
            <a:ext cx="484632" cy="28575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643438" y="3571876"/>
            <a:ext cx="484632" cy="35719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7286644" y="3571876"/>
            <a:ext cx="357190" cy="28575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643438" y="5429264"/>
            <a:ext cx="484632" cy="3476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7358082" y="2714620"/>
            <a:ext cx="357190" cy="28575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>
            <a:off x="7358082" y="4500570"/>
            <a:ext cx="357190" cy="285752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3" name="Rectangle 37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7772400" cy="571504"/>
          </a:xfrm>
          <a:noFill/>
          <a:ln/>
        </p:spPr>
        <p:txBody>
          <a:bodyPr anchor="ctr">
            <a:normAutofit/>
          </a:bodyPr>
          <a:lstStyle/>
          <a:p>
            <a:r>
              <a:rPr lang="ru-RU" sz="2000" b="1" dirty="0" smtClean="0"/>
              <a:t>Структура тяжести полученных повреждений  2016 год.</a:t>
            </a:r>
            <a:endParaRPr lang="ru-RU" sz="2400" b="1" dirty="0"/>
          </a:p>
        </p:txBody>
      </p:sp>
      <p:graphicFrame>
        <p:nvGraphicFramePr>
          <p:cNvPr id="4271" name="Group 175"/>
          <p:cNvGraphicFramePr>
            <a:graphicFrameLocks noGrp="1"/>
          </p:cNvGraphicFramePr>
          <p:nvPr>
            <p:ph type="tbl" idx="1"/>
          </p:nvPr>
        </p:nvGraphicFramePr>
        <p:xfrm>
          <a:off x="142844" y="785794"/>
          <a:ext cx="8786841" cy="5036009"/>
        </p:xfrm>
        <a:graphic>
          <a:graphicData uri="http://schemas.openxmlformats.org/drawingml/2006/table">
            <a:tbl>
              <a:tblPr/>
              <a:tblGrid>
                <a:gridCol w="2015903"/>
                <a:gridCol w="1335855"/>
                <a:gridCol w="1335855"/>
                <a:gridCol w="2872936"/>
                <a:gridCol w="1226292"/>
              </a:tblGrid>
              <a:tr h="64294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несчастные случаи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производстве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инградская о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бласт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Количество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Пострадавших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Гатчинск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ий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9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Лен. Обл.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Гатчинск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ий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230">
                <a:tc>
                  <a:txBody>
                    <a:bodyPr/>
                    <a:lstStyle/>
                    <a:p>
                      <a:pPr algn="ctr"/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легкие</a:t>
                      </a:r>
                      <a:endParaRPr kumimoji="0"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84,1%  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38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86,3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 тяжелым исходом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12,8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11,4 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2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 смертельным исходом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3,1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2,3 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5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всего </a:t>
                      </a:r>
                      <a:endParaRPr kumimoji="0" lang="en-US" sz="18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 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321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44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100%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5929330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6334780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811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5929330"/>
            <a:ext cx="90011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Коэффициент тяжести несчастных случаев сохраняется на протяжении ряда лет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достаточно высоком уровне и </a:t>
            </a:r>
            <a:r>
              <a:rPr kumimoji="0" lang="ru-RU" sz="1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составляет 76 дней</a:t>
            </a:r>
            <a:r>
              <a:rPr kumimoji="0" lang="ru-RU" sz="1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что значительно выше показателя за 2015 год (для сравнения: </a:t>
            </a:r>
            <a:r>
              <a:rPr kumimoji="0" lang="ru-RU" sz="1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9 мес. 2015 года  - 66,8 дней</a:t>
            </a:r>
            <a:r>
              <a:rPr kumimoji="0" lang="ru-RU" sz="14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endParaRPr kumimoji="0" lang="ru-RU" sz="1800" b="0" i="1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1514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400" b="1" dirty="0" smtClean="0"/>
              <a:t>01-20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ООО «Строительная техника»  </a:t>
            </a:r>
            <a:r>
              <a:rPr lang="ru-RU" sz="1800" i="1" dirty="0" smtClean="0"/>
              <a:t>( Ставропольский край) </a:t>
            </a:r>
            <a:br>
              <a:rPr lang="ru-RU" sz="1800" i="1" dirty="0" smtClean="0"/>
            </a:br>
            <a:endParaRPr lang="ru-RU" sz="2000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2400" b="1" dirty="0"/>
              <a:t>01-19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ООО«Строительно-производственная компания А»</a:t>
            </a:r>
          </a:p>
          <a:p>
            <a:r>
              <a:rPr lang="ru-RU" sz="2000" dirty="0" smtClean="0">
                <a:latin typeface="+mj-lt"/>
                <a:ea typeface="+mj-ea"/>
                <a:cs typeface="+mj-cs"/>
              </a:rPr>
              <a:t>ООО «Ёорис Иде»</a:t>
            </a:r>
          </a:p>
          <a:p>
            <a:pPr>
              <a:lnSpc>
                <a:spcPts val="1355"/>
              </a:lnSpc>
              <a:spcAft>
                <a:spcPts val="0"/>
              </a:spcAft>
            </a:pPr>
            <a:r>
              <a:rPr lang="ru-RU" sz="2000" dirty="0" smtClean="0">
                <a:latin typeface="+mj-lt"/>
                <a:ea typeface="+mj-ea"/>
                <a:cs typeface="+mj-cs"/>
              </a:rPr>
              <a:t>ООО «Рубин»</a:t>
            </a:r>
          </a:p>
          <a:p>
            <a:r>
              <a:rPr lang="ru-RU" sz="2000" dirty="0" smtClean="0">
                <a:latin typeface="+mj-lt"/>
                <a:ea typeface="+mj-ea"/>
                <a:cs typeface="+mj-cs"/>
              </a:rPr>
              <a:t>ООО«Фабрика картонно- </a:t>
            </a:r>
            <a:r>
              <a:rPr lang="ru-RU" sz="2000" dirty="0">
                <a:latin typeface="+mj-lt"/>
                <a:ea typeface="+mj-ea"/>
                <a:cs typeface="+mj-cs"/>
              </a:rPr>
              <a:t>бумажных  изделий»</a:t>
            </a:r>
          </a:p>
          <a:p>
            <a:r>
              <a:rPr lang="ru-RU" sz="2000" dirty="0">
                <a:latin typeface="+mj-lt"/>
                <a:ea typeface="+mj-ea"/>
                <a:cs typeface="+mj-cs"/>
              </a:rPr>
              <a:t>НИЦ «Курчатовский институт» ФБГУ «ПИЯФ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»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400" b="1" dirty="0"/>
              <a:t>01-21</a:t>
            </a:r>
          </a:p>
          <a:p>
            <a:r>
              <a:rPr lang="ru-RU" sz="2000" dirty="0" smtClean="0">
                <a:latin typeface="+mj-lt"/>
                <a:ea typeface="+mj-ea"/>
                <a:cs typeface="+mj-cs"/>
              </a:rPr>
              <a:t>МБУ «Централизованная библиотечная система города Гатчина»</a:t>
            </a:r>
          </a:p>
          <a:p>
            <a:r>
              <a:rPr lang="ru-RU" sz="2000" dirty="0" smtClean="0">
                <a:latin typeface="+mj-lt"/>
                <a:ea typeface="+mj-ea"/>
                <a:cs typeface="+mj-cs"/>
              </a:rPr>
              <a:t>ПАО «Ленэнерго» г.Сосновый бор. </a:t>
            </a:r>
          </a:p>
          <a:p>
            <a:r>
              <a:rPr lang="ru-RU" sz="2000" dirty="0" smtClean="0">
                <a:latin typeface="+mj-lt"/>
                <a:ea typeface="+mj-ea"/>
                <a:cs typeface="+mj-cs"/>
              </a:rPr>
              <a:t>ООО « МАПГАЗСТРОЙ»п.Тайцы</a:t>
            </a:r>
          </a:p>
          <a:p>
            <a:r>
              <a:rPr lang="ru-RU" sz="2000" dirty="0" smtClean="0">
                <a:latin typeface="+mj-lt"/>
                <a:ea typeface="+mj-ea"/>
                <a:cs typeface="+mj-cs"/>
              </a:rPr>
              <a:t>НЦИ «Курчатовский институт «ФГБУ «ПИЯФ» </a:t>
            </a:r>
          </a:p>
          <a:p>
            <a:r>
              <a:rPr lang="ru-RU" sz="2000" dirty="0" smtClean="0">
                <a:latin typeface="+mj-lt"/>
                <a:ea typeface="+mj-ea"/>
                <a:cs typeface="+mj-cs"/>
              </a:rPr>
              <a:t>ООО «Передвижная мех колонна –А» -2</a:t>
            </a:r>
          </a:p>
          <a:p>
            <a:r>
              <a:rPr lang="ru-RU" sz="2000" dirty="0" smtClean="0">
                <a:latin typeface="+mj-lt"/>
                <a:ea typeface="+mj-ea"/>
                <a:cs typeface="+mj-cs"/>
              </a:rPr>
              <a:t>С-пб ГБУЗ«Психиатрическая больница им.Кащенко</a:t>
            </a:r>
            <a:r>
              <a:rPr lang="ru-RU" sz="2000" dirty="0" smtClean="0">
                <a:latin typeface="+mj-lt"/>
                <a:ea typeface="+mj-ea"/>
                <a:cs typeface="+mj-cs"/>
              </a:rPr>
              <a:t>»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ru-RU" sz="2000" b="1" i="1" dirty="0" smtClean="0"/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Динамика смертельных несчастных случаев не связанных с производством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2010 г. - 13             2012 г. -  7              2014 г. - 10               2016 г. - 7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2011 г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- 4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2013 г. -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2015 г. - 2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endParaRPr lang="ru-RU" sz="2000" i="1" dirty="0" smtClean="0">
              <a:latin typeface="Times New Roman"/>
              <a:ea typeface="Times New Roman"/>
              <a:cs typeface="Courier New"/>
            </a:endParaRPr>
          </a:p>
          <a:p>
            <a:pPr>
              <a:buNone/>
            </a:pPr>
            <a:endParaRPr lang="ru-RU" sz="2000" dirty="0" smtClean="0">
              <a:latin typeface="+mj-lt"/>
              <a:ea typeface="+mj-ea"/>
              <a:cs typeface="+mj-cs"/>
            </a:endParaRPr>
          </a:p>
          <a:p>
            <a:endParaRPr lang="ru-RU" sz="2000" dirty="0">
              <a:latin typeface="+mj-lt"/>
              <a:ea typeface="+mj-ea"/>
              <a:cs typeface="+mj-cs"/>
            </a:endParaRPr>
          </a:p>
          <a:p>
            <a:endParaRPr lang="ru-RU" sz="2000" dirty="0" smtClean="0">
              <a:latin typeface="+mj-lt"/>
              <a:ea typeface="+mj-ea"/>
              <a:cs typeface="+mj-cs"/>
            </a:endParaRPr>
          </a:p>
          <a:p>
            <a:endParaRPr lang="ru-RU" sz="2000" dirty="0">
              <a:latin typeface="+mj-lt"/>
              <a:ea typeface="+mj-ea"/>
              <a:cs typeface="+mj-cs"/>
            </a:endParaRPr>
          </a:p>
          <a:p>
            <a:endParaRPr lang="ru-RU" sz="2000" dirty="0">
              <a:latin typeface="+mj-lt"/>
              <a:ea typeface="+mj-ea"/>
              <a:cs typeface="+mj-cs"/>
            </a:endParaRPr>
          </a:p>
          <a:p>
            <a:endParaRPr lang="ru-RU" sz="2000" dirty="0">
              <a:latin typeface="+mj-lt"/>
              <a:ea typeface="+mj-ea"/>
              <a:cs typeface="+mj-cs"/>
            </a:endParaRPr>
          </a:p>
        </p:txBody>
      </p:sp>
      <p:pic>
        <p:nvPicPr>
          <p:cNvPr id="15" name="Picture 19" descr="bd0711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14290"/>
            <a:ext cx="15843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3"/>
            <a:ext cx="9144000" cy="857256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> </a:t>
            </a:r>
            <a:r>
              <a:rPr lang="ru-RU" sz="2200" b="1" dirty="0" smtClean="0"/>
              <a:t>Справочные </a:t>
            </a:r>
            <a:r>
              <a:rPr lang="ru-RU" sz="2200" b="1" dirty="0"/>
              <a:t>данные по производственному </a:t>
            </a:r>
            <a:r>
              <a:rPr lang="ru-RU" sz="2200" b="1" dirty="0" smtClean="0"/>
              <a:t>травматизму </a:t>
            </a:r>
            <a:br>
              <a:rPr lang="ru-RU" sz="2200" b="1" dirty="0" smtClean="0"/>
            </a:br>
            <a:r>
              <a:rPr lang="ru-RU" sz="2200" b="1" dirty="0" smtClean="0"/>
              <a:t>в </a:t>
            </a:r>
            <a:r>
              <a:rPr lang="ru-RU" sz="2200" b="1" dirty="0"/>
              <a:t>Гатчинского муниципального района</a:t>
            </a:r>
            <a:br>
              <a:rPr lang="ru-RU" sz="2200" b="1" dirty="0"/>
            </a:br>
            <a:r>
              <a:rPr lang="ru-RU" sz="2200" b="1" dirty="0" smtClean="0"/>
              <a:t> </a:t>
            </a:r>
            <a:r>
              <a:rPr lang="ru-RU" sz="2200" i="1" dirty="0" smtClean="0"/>
              <a:t>( </a:t>
            </a:r>
            <a:r>
              <a:rPr lang="ru-RU" sz="2200" i="1" dirty="0"/>
              <a:t>2015 </a:t>
            </a:r>
            <a:r>
              <a:rPr lang="ru-RU" sz="2200" i="1" dirty="0" smtClean="0"/>
              <a:t>год  </a:t>
            </a:r>
            <a:r>
              <a:rPr lang="ru-RU" sz="2200" i="1" dirty="0"/>
              <a:t>по сравнению с  </a:t>
            </a:r>
            <a:r>
              <a:rPr lang="ru-RU" sz="2200" i="1" dirty="0" smtClean="0"/>
              <a:t>аналогичным </a:t>
            </a:r>
            <a:r>
              <a:rPr lang="ru-RU" sz="2200" i="1" dirty="0"/>
              <a:t>периодом  2016 </a:t>
            </a:r>
            <a:r>
              <a:rPr lang="ru-RU" sz="2200" i="1" dirty="0" smtClean="0"/>
              <a:t>года.)</a:t>
            </a:r>
            <a:endParaRPr lang="ru-RU" sz="2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12207" t="26928" r="8691" b="9351"/>
          <a:stretch>
            <a:fillRect/>
          </a:stretch>
        </p:blipFill>
        <p:spPr bwMode="auto">
          <a:xfrm>
            <a:off x="142844" y="1071546"/>
            <a:ext cx="8858312" cy="570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397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Проект решения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001156" cy="635795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300" dirty="0" smtClean="0"/>
              <a:t>Рекомендовать руководителям промышленных и сельскохозяйственных предприятий и учреждений Гатчинского муниципального района:</a:t>
            </a:r>
          </a:p>
          <a:p>
            <a:pPr lvl="0"/>
            <a:r>
              <a:rPr lang="ru-RU" sz="1300" dirty="0" smtClean="0"/>
              <a:t>Организовать работу по проведению  специальной оценки условий труда  в соответствии с требованиями  </a:t>
            </a:r>
            <a:r>
              <a:rPr lang="ru-RU" sz="1300" b="1" dirty="0" smtClean="0"/>
              <a:t>Федерального закона от 28 декабря 2013 г</a:t>
            </a:r>
            <a:r>
              <a:rPr lang="ru-RU" sz="1300" dirty="0" smtClean="0"/>
              <a:t>.</a:t>
            </a:r>
            <a:r>
              <a:rPr lang="ru-RU" sz="1300" b="1" dirty="0" smtClean="0"/>
              <a:t> № 426-ФЗ</a:t>
            </a:r>
            <a:r>
              <a:rPr lang="ru-RU" sz="1300" dirty="0" smtClean="0"/>
              <a:t>,  </a:t>
            </a:r>
            <a:r>
              <a:rPr lang="ru-RU" sz="1300" b="1" dirty="0" smtClean="0"/>
              <a:t>приказа  Минтруда России от 24 января 2014 г.   №  33н «</a:t>
            </a:r>
            <a:r>
              <a:rPr lang="ru-RU" sz="1300" dirty="0" smtClean="0"/>
              <a:t>Об утверждении Методики проведения специальной оценки условий </a:t>
            </a:r>
            <a:r>
              <a:rPr lang="ru-RU" sz="1300" smtClean="0"/>
              <a:t>труда».</a:t>
            </a:r>
            <a:endParaRPr lang="ru-RU" sz="1300" dirty="0" smtClean="0"/>
          </a:p>
          <a:p>
            <a:r>
              <a:rPr lang="ru-RU" sz="1300" dirty="0" smtClean="0"/>
              <a:t>Результаты проведённой  специальной оценки условий труда   применять  для  разработки   и    реализации мероприятий, направленных на улучшение условий труда.</a:t>
            </a:r>
          </a:p>
          <a:p>
            <a:pPr lvl="0"/>
            <a:r>
              <a:rPr lang="ru-RU" sz="1300" dirty="0" smtClean="0"/>
              <a:t>Обеспечить организацию и проведение производственного контроля с применением лабораторно-нструментальных исследований на рабочих местах в полном объеме действующих производственных факторов.</a:t>
            </a:r>
          </a:p>
          <a:p>
            <a:r>
              <a:rPr lang="ru-RU" sz="1300" dirty="0" smtClean="0"/>
              <a:t>Обеспечить организацию   и регулярное проведение предварительных и периодических осмотров работников, обеспечив нормативную их периодичность в соответствии с Приказом Министерства здравоохранения и социального развития Российской Федерации от 12 апреля 2011 г. N 302н.</a:t>
            </a:r>
          </a:p>
          <a:p>
            <a:pPr lvl="0"/>
            <a:r>
              <a:rPr lang="ru-RU" sz="1300" dirty="0" smtClean="0"/>
              <a:t>Обеспечить   организацию и проведение обучения руководителей предприятий и работников по вопросам охраны и  гигиены труда и профилактики профессиональных заболеваний.</a:t>
            </a:r>
          </a:p>
          <a:p>
            <a:pPr lvl="0"/>
            <a:r>
              <a:rPr lang="ru-RU" sz="1300" dirty="0" smtClean="0"/>
              <a:t>Обеспечить финансирование мероприятий по улучшению условий труда в соответствии  с требованиями ст.226  Трудового кодекса Российской Федерации.</a:t>
            </a:r>
          </a:p>
          <a:p>
            <a:pPr lvl="0"/>
            <a:r>
              <a:rPr lang="ru-RU" sz="1300" dirty="0" smtClean="0"/>
              <a:t>Принять меры по обеспечению работников сертифицированной специальной одеждой, специальной обувью и другими средствами индивидуальной защиты.</a:t>
            </a:r>
          </a:p>
          <a:p>
            <a:pPr lvl="0"/>
            <a:r>
              <a:rPr lang="ru-RU" sz="1300" dirty="0" smtClean="0"/>
              <a:t> Принять все меры по недопущению несчастных случаев на производстве.</a:t>
            </a:r>
          </a:p>
          <a:p>
            <a:r>
              <a:rPr lang="ru-RU" sz="1300" dirty="0" smtClean="0"/>
              <a:t>В целях побуждения работодателей  к безусловному выполнению требований законодательства, связанных с обеспечением безопасности труда, продолжить практику включения  вопросов охраны труда   в повестки дня совещаний, проводимых по всем отраслям производства.</a:t>
            </a:r>
          </a:p>
          <a:p>
            <a:pPr algn="ctr">
              <a:buNone/>
            </a:pPr>
            <a:r>
              <a:rPr lang="ru-RU" sz="1300" dirty="0" smtClean="0"/>
              <a:t>Рекомендовать стороне профессиональных союзов:</a:t>
            </a:r>
          </a:p>
          <a:p>
            <a:r>
              <a:rPr lang="ru-RU" sz="1300" dirty="0" smtClean="0"/>
              <a:t>- Совершенствовать систему общественного контроля за состоянием условий и охраны труда в Гатчинском районе;</a:t>
            </a:r>
          </a:p>
          <a:p>
            <a:r>
              <a:rPr lang="ru-RU" sz="1300" dirty="0" smtClean="0"/>
              <a:t>- Оказывать правовую поддержку работникам по вопросам возмещения вреда, причинённого здоровью пострадавших вследствие производственных травм и профессиональных заболеваний.</a:t>
            </a:r>
          </a:p>
          <a:p>
            <a:pPr>
              <a:buNone/>
            </a:pPr>
            <a:r>
              <a:rPr lang="ru-RU" sz="1300" dirty="0" smtClean="0"/>
              <a:t>  </a:t>
            </a:r>
          </a:p>
          <a:p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122" t="41985" r="70818" b="3545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vsezdorovo.com/wp-content/uploads/2016/10/pozdravleniya-s-novym-godom-kollegam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142844" y="0"/>
            <a:ext cx="9286844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2" name="Picture 8" descr="http://vsezdorovo.com/wp-content/uploads/2016/10/pozdravleniya-s-novym-godom-kollegam-15.jpg"/>
          <p:cNvPicPr>
            <a:picLocks noChangeAspect="1" noChangeArrowheads="1"/>
          </p:cNvPicPr>
          <p:nvPr/>
        </p:nvPicPr>
        <p:blipFill>
          <a:blip r:embed="rId3"/>
          <a:srcRect l="58637" t="2119" r="454" b="424"/>
          <a:stretch>
            <a:fillRect/>
          </a:stretch>
        </p:blipFill>
        <p:spPr bwMode="auto">
          <a:xfrm flipH="1">
            <a:off x="4214778" y="0"/>
            <a:ext cx="5215006" cy="6858000"/>
          </a:xfrm>
          <a:prstGeom prst="rect">
            <a:avLst/>
          </a:prstGeom>
          <a:noFill/>
        </p:spPr>
      </p:pic>
      <p:pic>
        <p:nvPicPr>
          <p:cNvPr id="12" name="Picture 8" descr="http://vsezdorovo.com/wp-content/uploads/2016/10/pozdravleniya-s-novym-godom-kollegam-15.jpg"/>
          <p:cNvPicPr>
            <a:picLocks noChangeAspect="1" noChangeArrowheads="1"/>
          </p:cNvPicPr>
          <p:nvPr/>
        </p:nvPicPr>
        <p:blipFill>
          <a:blip r:embed="rId3"/>
          <a:srcRect l="58637" t="2119" r="454" b="424"/>
          <a:stretch>
            <a:fillRect/>
          </a:stretch>
        </p:blipFill>
        <p:spPr bwMode="auto">
          <a:xfrm>
            <a:off x="0" y="0"/>
            <a:ext cx="4370074" cy="685800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643042" y="2071678"/>
            <a:ext cx="6087179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Поздравляем с Новым годом</a:t>
            </a:r>
            <a:b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Уважаемых коллег!</a:t>
            </a:r>
            <a:b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Унесет пусть все невзгоды</a:t>
            </a:r>
            <a:b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Этот прошлогодний снег.</a:t>
            </a:r>
            <a:b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Пусть любимая работа</a:t>
            </a:r>
            <a:b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Будет в радость вам всегда,</a:t>
            </a:r>
            <a:b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Лишь приятные заботы</a:t>
            </a:r>
            <a:b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Вам на долгие года!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499</Words>
  <Application>Microsoft Office PowerPoint</Application>
  <PresentationFormat>Экран (4:3)</PresentationFormat>
  <Paragraphs>135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Состояние производственного травматизма   за 9 месяцев 2016 года  в  сравнении  с аналогичным периодом   2015 г. </vt:lpstr>
      <vt:lpstr>Структура тяжести полученных повреждений  2016 год.</vt:lpstr>
      <vt:lpstr> </vt:lpstr>
      <vt:lpstr> Справочные данные по производственному травматизму  в Гатчинского муниципального района  ( 2015 год  по сравнению с  аналогичным периодом  2016 года.)</vt:lpstr>
      <vt:lpstr>Проект решения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Справочные данные по производственному травматизму  в Гатчинского муниципального района  ( 2015 год  по сравнению с  аналогичным периодом  2016 года.)</dc:title>
  <dc:creator>Stan</dc:creator>
  <cp:lastModifiedBy>Stan</cp:lastModifiedBy>
  <cp:revision>8</cp:revision>
  <dcterms:created xsi:type="dcterms:W3CDTF">2016-12-08T08:12:29Z</dcterms:created>
  <dcterms:modified xsi:type="dcterms:W3CDTF">2016-12-13T08:03:40Z</dcterms:modified>
</cp:coreProperties>
</file>